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8"/>
  </p:notesMasterIdLst>
  <p:sldIdLst>
    <p:sldId id="257" r:id="rId2"/>
    <p:sldId id="260" r:id="rId3"/>
    <p:sldId id="261" r:id="rId4"/>
    <p:sldId id="262" r:id="rId5"/>
    <p:sldId id="263" r:id="rId6"/>
    <p:sldId id="258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5" r:id="rId37"/>
    <p:sldId id="296" r:id="rId38"/>
    <p:sldId id="297" r:id="rId39"/>
    <p:sldId id="300" r:id="rId40"/>
    <p:sldId id="301" r:id="rId41"/>
    <p:sldId id="303" r:id="rId42"/>
    <p:sldId id="304" r:id="rId43"/>
    <p:sldId id="302" r:id="rId44"/>
    <p:sldId id="305" r:id="rId45"/>
    <p:sldId id="299" r:id="rId46"/>
    <p:sldId id="298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72" y="-25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7822F-7152-4BC5-8302-FEEC4BCD85AD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4D1BE-6A25-4189-B8AD-3044A772B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872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B81FE-C403-42D7-B965-BFBA237F8C01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94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4DE7-01FD-4C28-A9CB-A8ADACFB2E25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F7D3-477B-452B-B6DA-9F39BA3BE47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4DE7-01FD-4C28-A9CB-A8ADACFB2E25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F7D3-477B-452B-B6DA-9F39BA3BE4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4DE7-01FD-4C28-A9CB-A8ADACFB2E25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F7D3-477B-452B-B6DA-9F39BA3BE4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4DE7-01FD-4C28-A9CB-A8ADACFB2E25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F7D3-477B-452B-B6DA-9F39BA3BE4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4DE7-01FD-4C28-A9CB-A8ADACFB2E25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F7D3-477B-452B-B6DA-9F39BA3BE47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4DE7-01FD-4C28-A9CB-A8ADACFB2E25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F7D3-477B-452B-B6DA-9F39BA3BE4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4DE7-01FD-4C28-A9CB-A8ADACFB2E25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F7D3-477B-452B-B6DA-9F39BA3BE4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4DE7-01FD-4C28-A9CB-A8ADACFB2E25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F7D3-477B-452B-B6DA-9F39BA3BE4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4DE7-01FD-4C28-A9CB-A8ADACFB2E25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F7D3-477B-452B-B6DA-9F39BA3BE4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4DE7-01FD-4C28-A9CB-A8ADACFB2E25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F7D3-477B-452B-B6DA-9F39BA3BE4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4DE7-01FD-4C28-A9CB-A8ADACFB2E25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7F6F7D3-477B-452B-B6DA-9F39BA3BE47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534DE7-01FD-4C28-A9CB-A8ADACFB2E25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F6F7D3-477B-452B-B6DA-9F39BA3BE47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68616" y="1484785"/>
            <a:ext cx="8229600" cy="92829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5400" b="1" dirty="0" smtClean="0">
              <a:cs typeface="Times New Roman" panose="02020603050405020304" pitchFamily="18" charset="0"/>
            </a:endParaRPr>
          </a:p>
          <a:p>
            <a:pPr algn="ctr"/>
            <a:r>
              <a:rPr lang="ru-RU" sz="12800" b="1" dirty="0" smtClean="0">
                <a:cs typeface="Times New Roman" panose="02020603050405020304" pitchFamily="18" charset="0"/>
              </a:rPr>
              <a:t>Современное </a:t>
            </a:r>
            <a:r>
              <a:rPr lang="ru-RU" sz="12800" b="1" dirty="0">
                <a:cs typeface="Times New Roman" panose="02020603050405020304" pitchFamily="18" charset="0"/>
              </a:rPr>
              <a:t>состояние р. </a:t>
            </a:r>
            <a:r>
              <a:rPr lang="ru-RU" sz="12800" b="1" dirty="0" smtClean="0">
                <a:cs typeface="Times New Roman" panose="02020603050405020304" pitchFamily="18" charset="0"/>
              </a:rPr>
              <a:t>Серпейка </a:t>
            </a:r>
            <a:r>
              <a:rPr lang="ru-RU" sz="12800" b="1" dirty="0">
                <a:cs typeface="Times New Roman" panose="02020603050405020304" pitchFamily="18" charset="0"/>
              </a:rPr>
              <a:t>от истока до устья.</a:t>
            </a:r>
            <a:r>
              <a:rPr lang="ru-RU" sz="12800" dirty="0">
                <a:cs typeface="Times New Roman" panose="02020603050405020304" pitchFamily="18" charset="0"/>
              </a:rPr>
              <a:t/>
            </a:r>
            <a:br>
              <a:rPr lang="ru-RU" sz="12800" dirty="0">
                <a:cs typeface="Times New Roman" panose="02020603050405020304" pitchFamily="18" charset="0"/>
              </a:rPr>
            </a:br>
            <a:endParaRPr lang="ru-RU" sz="12800" dirty="0"/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837602" y="3717032"/>
            <a:ext cx="7854696" cy="2400672"/>
          </a:xfrm>
          <a:prstGeom prst="rect">
            <a:avLst/>
          </a:prstGeom>
          <a:solidFill>
            <a:schemeClr val="bg1">
              <a:alpha val="10000"/>
            </a:schemeClr>
          </a:solidFill>
          <a:effectLst>
            <a:glow rad="127000">
              <a:schemeClr val="bg1">
                <a:alpha val="50000"/>
              </a:schemeClr>
            </a:glow>
          </a:effectLst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По результатам экспедиции 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«Великие реки России от истока до устья»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2017 г.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Владимир Алексеевич Браташов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9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А дальше </a:t>
            </a:r>
            <a:r>
              <a:rPr lang="ru-RU" sz="2400" dirty="0" smtClean="0"/>
              <a:t>левый берег высокий ,а по правому, пологому расположены </a:t>
            </a:r>
            <a:r>
              <a:rPr lang="ru-RU" sz="2400" dirty="0"/>
              <a:t>дачные участки. На протяжении примерно 250 </a:t>
            </a:r>
            <a:r>
              <a:rPr lang="ru-RU" sz="2400" dirty="0" smtClean="0"/>
              <a:t>м. долина </a:t>
            </a:r>
            <a:r>
              <a:rPr lang="ru-RU" sz="2400" dirty="0"/>
              <a:t>реки </a:t>
            </a:r>
            <a:r>
              <a:rPr lang="ru-RU" sz="2400" dirty="0" smtClean="0"/>
              <a:t>завалена бутылками, </a:t>
            </a:r>
            <a:r>
              <a:rPr lang="ru-RU" sz="2400" dirty="0"/>
              <a:t>другой </a:t>
            </a:r>
            <a:r>
              <a:rPr lang="ru-RU" sz="2400" dirty="0" smtClean="0"/>
              <a:t>тарой, </a:t>
            </a:r>
            <a:r>
              <a:rPr lang="ru-RU" sz="2400" dirty="0"/>
              <a:t>мусором.</a:t>
            </a:r>
          </a:p>
        </p:txBody>
      </p:sp>
      <p:pic>
        <p:nvPicPr>
          <p:cNvPr id="3074" name="Picture 2" descr="C:\Users\ВладимирАлексеевич\Documents\17BAA~1.-\28C34~1\25716~1\77B5~1._\E8E4~1\A956~1._\AEC4~1._\2403~1.201\IMG_228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578" y="1935163"/>
            <a:ext cx="5846844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326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Дальше речка уходит по бетонной трубе под дамбу на перекрёстке улиц Вишнёвая и Луначарского. Вход в трубу завален мусором </a:t>
            </a:r>
            <a:r>
              <a:rPr lang="ru-RU" sz="2400" dirty="0" smtClean="0"/>
              <a:t>и вода </a:t>
            </a:r>
            <a:r>
              <a:rPr lang="ru-RU" sz="2400" dirty="0"/>
              <a:t>затопила  </a:t>
            </a:r>
            <a:r>
              <a:rPr lang="ru-RU" sz="2400" dirty="0" smtClean="0"/>
              <a:t>территорию площадью </a:t>
            </a:r>
            <a:r>
              <a:rPr lang="ru-RU" sz="2400" dirty="0"/>
              <a:t>около 30 соток.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4098" name="Picture 2" descr="C:\Users\ВладимирАлексеевич\Documents\17BAA~1.-\28C34~1\25716~1\77B5~1._\E8E4~1\A956~1._\AEC4~1._\2403~1.201\IMG_228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09" y="1935163"/>
            <a:ext cx="5852582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351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Справа в этом месте впадает ещё один приток.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Вытекает он из территории </a:t>
            </a:r>
            <a:r>
              <a:rPr lang="ru-RU" sz="2400" dirty="0"/>
              <a:t>воинской </a:t>
            </a:r>
            <a:r>
              <a:rPr lang="ru-RU" sz="2400" dirty="0" smtClean="0"/>
              <a:t>части и дальше течёт </a:t>
            </a:r>
            <a:br>
              <a:rPr lang="ru-RU" sz="2400" dirty="0" smtClean="0"/>
            </a:br>
            <a:r>
              <a:rPr lang="ru-RU" sz="2400" dirty="0" smtClean="0"/>
              <a:t>по территории садового товарищества Серпейка 1 и 2. </a:t>
            </a:r>
            <a:endParaRPr lang="ru-RU" sz="2400" dirty="0"/>
          </a:p>
        </p:txBody>
      </p:sp>
      <p:pic>
        <p:nvPicPr>
          <p:cNvPr id="5122" name="Picture 2" descr="C:\Users\ВладимирАлексеевич\Documents\17BAA~1.-\28C34~1\25716~1\77B5~1._\E8E4~1\A956~1._\AEC4~1._\2403~1.201\IMG_228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09" y="1935163"/>
            <a:ext cx="5852582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695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Из под дамбы выходит две трубы. </a:t>
            </a:r>
            <a:br>
              <a:rPr lang="ru-RU" sz="2400" dirty="0" smtClean="0"/>
            </a:br>
            <a:r>
              <a:rPr lang="ru-RU" sz="2400" dirty="0" smtClean="0"/>
              <a:t>Вода течёт из одной. Пойма заросла деревьями, </a:t>
            </a:r>
            <a:br>
              <a:rPr lang="ru-RU" sz="2400" dirty="0" smtClean="0"/>
            </a:br>
            <a:r>
              <a:rPr lang="ru-RU" sz="2400" dirty="0" smtClean="0"/>
              <a:t>много сухих поваленный деревьев, мусора.</a:t>
            </a:r>
            <a:endParaRPr lang="ru-RU" sz="2400" dirty="0"/>
          </a:p>
        </p:txBody>
      </p:sp>
      <p:pic>
        <p:nvPicPr>
          <p:cNvPr id="6146" name="Picture 2" descr="C:\Users\ВладимирАлексеевич\Documents\17BAA~1.-\28C34~1\25716~1\77B5~1._\E8E4~1\A956~1._\AEC4~1._\3004~1.201\IMG_25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29" y="1935163"/>
            <a:ext cx="6580942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586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На правом берегу через 50 метров расположен жилой </a:t>
            </a:r>
            <a:r>
              <a:rPr lang="ru-RU" sz="2400" dirty="0" smtClean="0"/>
              <a:t>дом. Чуть дальше гаражи. </a:t>
            </a:r>
            <a:endParaRPr lang="ru-RU" sz="2400" dirty="0"/>
          </a:p>
        </p:txBody>
      </p:sp>
      <p:pic>
        <p:nvPicPr>
          <p:cNvPr id="7170" name="Picture 2" descr="C:\Users\ВладимирАлексеевич\Documents\17BAA~1.-\28C34~1\25716~1\77B5~1._\E8E4~1\A956~1._\AEC4~1._\3004~1.201\IMG_25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58" y="1628800"/>
            <a:ext cx="7687683" cy="46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175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Хозяева ещё двух домов </a:t>
            </a:r>
            <a:br>
              <a:rPr lang="ru-RU" sz="2400" dirty="0" smtClean="0"/>
            </a:br>
            <a:r>
              <a:rPr lang="ru-RU" sz="2400" dirty="0" err="1" smtClean="0"/>
              <a:t>стротельный</a:t>
            </a:r>
            <a:r>
              <a:rPr lang="ru-RU" sz="2400" dirty="0" smtClean="0"/>
              <a:t> мусор столкнули в пойму реки.</a:t>
            </a:r>
            <a:endParaRPr lang="ru-RU" sz="2400" dirty="0"/>
          </a:p>
        </p:txBody>
      </p:sp>
      <p:pic>
        <p:nvPicPr>
          <p:cNvPr id="8194" name="Picture 2" descr="C:\Users\ВладимирАлексеевич\Documents\17BAA~1.-\28C34~1\25716~1\77B5~1._\E8E4~1\A956~1._\AEC4~1._\3004~1.201\IMG_25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98" y="1557338"/>
            <a:ext cx="7147403" cy="476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918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На левом склоне долины со стороны </a:t>
            </a:r>
            <a:r>
              <a:rPr lang="ru-RU" sz="2400" dirty="0" smtClean="0"/>
              <a:t>завода </a:t>
            </a:r>
            <a:r>
              <a:rPr lang="ru-RU" sz="2400" dirty="0"/>
              <a:t>Металлист, устроены несколько террас. </a:t>
            </a:r>
            <a:r>
              <a:rPr lang="ru-RU" sz="2400" dirty="0" smtClean="0"/>
              <a:t>Склоны </a:t>
            </a:r>
            <a:r>
              <a:rPr lang="ru-RU" sz="2400" dirty="0"/>
              <a:t>когда то укрепляли, но  на углу забора, есть подъезд </a:t>
            </a:r>
            <a:r>
              <a:rPr lang="ru-RU" sz="2400" dirty="0" smtClean="0"/>
              <a:t>и </a:t>
            </a:r>
            <a:r>
              <a:rPr lang="ru-RU" sz="2400" dirty="0"/>
              <a:t>склон завален </a:t>
            </a:r>
            <a:r>
              <a:rPr lang="ru-RU" sz="2400" dirty="0" smtClean="0"/>
              <a:t>мусором.</a:t>
            </a:r>
            <a:endParaRPr lang="ru-RU" sz="2400" dirty="0"/>
          </a:p>
        </p:txBody>
      </p:sp>
      <p:pic>
        <p:nvPicPr>
          <p:cNvPr id="9218" name="Picture 2" descr="C:\Users\ВладимирАлексеевич\Documents\17BAA~1.-\28C34~1\25716~1\77B5~1._\E8E4~1\A956~1._\AEC4~1._\3004~1.201\IMG_254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29" y="1935163"/>
            <a:ext cx="6580942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369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Пойма реки заметно расширилась,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впереди </a:t>
            </a:r>
            <a:r>
              <a:rPr lang="ru-RU" sz="2400" dirty="0"/>
              <a:t>видна плотина земляного моста.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 </a:t>
            </a:r>
            <a:r>
              <a:rPr lang="ru-RU" sz="2400" dirty="0"/>
              <a:t>левом берегу два жилых дома и один разваленный. </a:t>
            </a:r>
          </a:p>
        </p:txBody>
      </p:sp>
      <p:pic>
        <p:nvPicPr>
          <p:cNvPr id="10242" name="Picture 2" descr="C:\Users\ВладимирАлексеевич\Documents\17BAA~1.-\28C34~1\25716~1\77B5~1._\E8E4~1\A956~1._\AEC4~1._\3004~1.201\IMG_256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29" y="1935163"/>
            <a:ext cx="6580942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615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Пойма относительно чистая, но есть отдельные кучи бытовых отходов и останки разрушенных домов. </a:t>
            </a:r>
          </a:p>
        </p:txBody>
      </p:sp>
      <p:pic>
        <p:nvPicPr>
          <p:cNvPr id="11266" name="Picture 2" descr="C:\Users\ВладимирАлексеевич\Documents\17BAA~1.-\28C34~1\25716~1\77B5~1._\E8E4~1\A956~1._\AEC4~1._\3004~1.201\IMG_257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29" y="1935163"/>
            <a:ext cx="6580942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141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Под дамбой (земляной мост) по ул. </a:t>
            </a:r>
            <a:r>
              <a:rPr lang="ru-RU" sz="2400"/>
              <a:t>1-я Московская 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проложен </a:t>
            </a:r>
            <a:r>
              <a:rPr lang="ru-RU" sz="2400"/>
              <a:t>капитальный железобетонный водо-пропуск, откосы укреплены камнем. </a:t>
            </a:r>
          </a:p>
        </p:txBody>
      </p:sp>
      <p:pic>
        <p:nvPicPr>
          <p:cNvPr id="1026" name="Picture 2" descr="C:\Users\ВладимирАлексеевич\Documents\17BAA~1.-\28C34~1\25716~1\77B5~1._\E8E4~1\A956~1._\AEC4~1._\3004~1.201\IMG_257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29" y="1935163"/>
            <a:ext cx="6580942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049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дзаголовок 2"/>
          <p:cNvSpPr txBox="1">
            <a:spLocks/>
          </p:cNvSpPr>
          <p:nvPr/>
        </p:nvSpPr>
        <p:spPr>
          <a:xfrm>
            <a:off x="-1" y="72813"/>
            <a:ext cx="9144001" cy="6884579"/>
          </a:xfrm>
          <a:prstGeom prst="rect">
            <a:avLst/>
          </a:prstGeom>
          <a:blipFill dpi="0" rotWithShape="1">
            <a:blip r:embed="rId3" cstate="print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7000"/>
                      </a14:imgEffect>
                      <a14:imgEffect>
                        <a14:brightnessContrast contrast="-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200" dirty="0" smtClean="0"/>
          </a:p>
        </p:txBody>
      </p:sp>
      <p:sp>
        <p:nvSpPr>
          <p:cNvPr id="17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/>
              <a:t>5 июня 2015г. </a:t>
            </a:r>
            <a:endParaRPr lang="ru-RU" sz="3200" b="1" dirty="0" smtClean="0"/>
          </a:p>
          <a:p>
            <a:pPr marL="0" indent="0" algn="ctr">
              <a:buNone/>
            </a:pPr>
            <a:r>
              <a:rPr lang="ru-RU" sz="3200" b="1" dirty="0" smtClean="0"/>
              <a:t>начало </a:t>
            </a:r>
            <a:r>
              <a:rPr lang="ru-RU" sz="3200" b="1" dirty="0"/>
              <a:t>реализации </a:t>
            </a:r>
            <a:r>
              <a:rPr lang="ru-RU" sz="3200" b="1" dirty="0" smtClean="0"/>
              <a:t>проекта </a:t>
            </a:r>
          </a:p>
          <a:p>
            <a:pPr marL="0" indent="0" algn="ctr">
              <a:buNone/>
            </a:pPr>
            <a:r>
              <a:rPr lang="ru-RU" sz="3200" b="1" dirty="0" smtClean="0"/>
              <a:t>по обследованию современного состояния рек.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dirty="0" smtClean="0"/>
              <a:t>Подробно </a:t>
            </a:r>
            <a:r>
              <a:rPr lang="ru-RU" dirty="0"/>
              <a:t>цели и задачи проекта изложены в Концепции, размещённой на сайте: 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7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Экспедиция «Великие </a:t>
            </a:r>
            <a:r>
              <a:rPr lang="ru-RU" b="1" dirty="0"/>
              <a:t>реки России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от </a:t>
            </a:r>
            <a:r>
              <a:rPr lang="ru-RU" b="1" dirty="0"/>
              <a:t>истока до устья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47763" y="5589240"/>
            <a:ext cx="4248472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http://rivers-russia.ru/ </a:t>
            </a:r>
          </a:p>
        </p:txBody>
      </p:sp>
    </p:spTree>
    <p:extLst>
      <p:ext uri="{BB962C8B-B14F-4D97-AF65-F5344CB8AC3E}">
        <p14:creationId xmlns:p14="http://schemas.microsoft.com/office/powerpoint/2010/main" val="224205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Д</a:t>
            </a:r>
            <a:r>
              <a:rPr lang="ru-RU" sz="2400" dirty="0" smtClean="0"/>
              <a:t>ругой </a:t>
            </a:r>
            <a:r>
              <a:rPr lang="ru-RU" sz="2400" dirty="0"/>
              <a:t>склон </a:t>
            </a:r>
            <a:r>
              <a:rPr lang="en-US" sz="2400" dirty="0" smtClean="0"/>
              <a:t> </a:t>
            </a:r>
            <a:r>
              <a:rPr lang="ru-RU" sz="2400" dirty="0" smtClean="0"/>
              <a:t>дамбы местами </a:t>
            </a:r>
            <a:r>
              <a:rPr lang="ru-RU" sz="2400" dirty="0"/>
              <a:t>усыпан бытовыми отходами. Склоны </a:t>
            </a:r>
            <a:r>
              <a:rPr lang="ru-RU" sz="2400" dirty="0" smtClean="0"/>
              <a:t>укреплены </a:t>
            </a:r>
            <a:r>
              <a:rPr lang="ru-RU" sz="2400" dirty="0" err="1" smtClean="0"/>
              <a:t>георешёткой</a:t>
            </a:r>
            <a:r>
              <a:rPr lang="ru-RU" sz="2400" dirty="0" smtClean="0"/>
              <a:t>, частично в виде террас </a:t>
            </a:r>
            <a:r>
              <a:rPr lang="ru-RU" sz="2400" dirty="0"/>
              <a:t>вымощенных крупным щебнем, русло реки завалено ветками. </a:t>
            </a:r>
          </a:p>
        </p:txBody>
      </p:sp>
      <p:pic>
        <p:nvPicPr>
          <p:cNvPr id="2050" name="Picture 2" descr="C:\Users\ВладимирАлексеевич\Documents\17BAA~1.-\28C34~1\25716~1\77B5~1._\E8E4~1\A956~1._\AEC4~1._\3004~1.201\IMG_258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29" y="1935163"/>
            <a:ext cx="6580942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620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Сразу за плотиной небольшой домик с садом, за домом </a:t>
            </a:r>
            <a:r>
              <a:rPr lang="ru-RU" sz="2400" dirty="0" smtClean="0"/>
              <a:t> растёт дуб. Хозяин говорит, что это самый старый дуб в городе.</a:t>
            </a:r>
            <a:endParaRPr lang="ru-RU" sz="2400" dirty="0"/>
          </a:p>
        </p:txBody>
      </p:sp>
      <p:pic>
        <p:nvPicPr>
          <p:cNvPr id="3074" name="Picture 2" descr="C:\Users\ВладимирАлексеевич\Documents\17BAA~1.-\28C34~1\25716~1\77B5~1._\E8E4~1\A956~1._\AEC4~1._\3004~1.201\IMG_258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56" y="1484313"/>
            <a:ext cx="7256887" cy="484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824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Русло речки здесь в основном </a:t>
            </a:r>
            <a:r>
              <a:rPr lang="ru-RU" sz="2400" dirty="0" smtClean="0"/>
              <a:t>чистое</a:t>
            </a:r>
            <a:r>
              <a:rPr lang="ru-RU" sz="2400" dirty="0"/>
              <a:t>.</a:t>
            </a:r>
          </a:p>
        </p:txBody>
      </p:sp>
      <p:pic>
        <p:nvPicPr>
          <p:cNvPr id="4098" name="Picture 2" descr="C:\Users\ВладимирАлексеевич\Documents\17BAA~1.-\28C34~1\25716~1\77B5~1._\E8E4~1\A956~1._\AEC4~1._\3004~1.201\IMG_258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50" y="1196752"/>
            <a:ext cx="7688019" cy="512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03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Но </a:t>
            </a:r>
            <a:r>
              <a:rPr lang="ru-RU" sz="2400" dirty="0"/>
              <a:t>по берегам, вдоль дороги не благоустроено. </a:t>
            </a:r>
          </a:p>
        </p:txBody>
      </p:sp>
      <p:pic>
        <p:nvPicPr>
          <p:cNvPr id="5122" name="Picture 2" descr="C:\Users\ВладимирАлексеевич\Documents\17BAA~1.-\28C34~1\25716~1\77B5~1._\E8E4~1\A956~1._\AEC4~1._\3004~1.201\IMG_259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50" y="1196752"/>
            <a:ext cx="7688019" cy="512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490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Метров через сто на левом берегу красивый </a:t>
            </a:r>
            <a:r>
              <a:rPr lang="ru-RU" sz="2400" dirty="0" smtClean="0"/>
              <a:t>двухэтажный </a:t>
            </a:r>
            <a:r>
              <a:rPr lang="ru-RU" sz="2400" dirty="0"/>
              <a:t>дом,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там устроена гостиница</a:t>
            </a:r>
            <a:r>
              <a:rPr lang="ru-RU" sz="2400" dirty="0"/>
              <a:t>. </a:t>
            </a:r>
          </a:p>
        </p:txBody>
      </p:sp>
      <p:pic>
        <p:nvPicPr>
          <p:cNvPr id="6146" name="Picture 2" descr="C:\Users\ВладимирАлексеевич\Documents\17BAA~1.-\28C34~1\25716~1\77B5~1._\E8E4~1\A956~1._\AEC4~1._\3004~1.201\IMG_259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08" y="1340768"/>
            <a:ext cx="7472101" cy="498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896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dirty="0"/>
              <a:t>Слева метрах в пятидесяти родник. Его пытались обустроить, но выяснилось, что вода в нём загрязнена канализационными стокам, так и бросили, не закончив благоустройство. </a:t>
            </a:r>
          </a:p>
        </p:txBody>
      </p:sp>
      <p:pic>
        <p:nvPicPr>
          <p:cNvPr id="7170" name="Picture 2" descr="C:\Users\ВладимирАлексеевич\Documents\17BAA~1.-\28C34~1\25716~1\77B5~1._\E8E4~1\A956~1._\AEC4~1._\3004~1.201\IMG_26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29" y="1935163"/>
            <a:ext cx="6580942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764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Ещё метров через пятьдесят </a:t>
            </a:r>
            <a:r>
              <a:rPr lang="ru-RU" sz="2400" dirty="0" smtClean="0"/>
              <a:t>небольшой </a:t>
            </a:r>
            <a:r>
              <a:rPr lang="ru-RU" sz="2400" dirty="0"/>
              <a:t>пруд,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заросший </a:t>
            </a:r>
            <a:r>
              <a:rPr lang="ru-RU" sz="2400" dirty="0"/>
              <a:t>водорослями, по канавке из него струится вода. </a:t>
            </a:r>
          </a:p>
        </p:txBody>
      </p:sp>
      <p:pic>
        <p:nvPicPr>
          <p:cNvPr id="8194" name="Picture 2" descr="C:\Users\ВладимирАлексеевич\Documents\17BAA~1.-\28C34~1\25716~1\77B5~1._\E8E4~1\A956~1._\AEC4~1._\3004~1.201\IMG_26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98" y="1557338"/>
            <a:ext cx="7147403" cy="476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249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Справа видна </a:t>
            </a:r>
            <a:r>
              <a:rPr lang="ru-RU" sz="2400" dirty="0" smtClean="0"/>
              <a:t>Соборная </a:t>
            </a:r>
            <a:r>
              <a:rPr lang="ru-RU" sz="2400" dirty="0"/>
              <a:t>гора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остатки стены Серпуховского кремля. </a:t>
            </a:r>
          </a:p>
        </p:txBody>
      </p:sp>
      <p:pic>
        <p:nvPicPr>
          <p:cNvPr id="9218" name="Picture 2" descr="C:\Users\ВладимирАлексеевич\Documents\17BAA~1.-\28C34~1\25716~1\77B5~1._\E8E4~1\A956~1._\AEC4~1._\3004~1.201\IMG_26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04" y="1412875"/>
            <a:ext cx="7363991" cy="491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930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Здесь </a:t>
            </a:r>
            <a:r>
              <a:rPr lang="ru-RU" sz="2400" dirty="0" smtClean="0"/>
              <a:t>больше домов</a:t>
            </a:r>
            <a:r>
              <a:rPr lang="ru-RU" sz="2400" dirty="0"/>
              <a:t>. Дорога хорошо укатана, </a:t>
            </a:r>
            <a:r>
              <a:rPr lang="ru-RU" sz="2400" dirty="0" smtClean="0"/>
              <a:t> есть контейнер </a:t>
            </a:r>
            <a:br>
              <a:rPr lang="ru-RU" sz="2400" dirty="0" smtClean="0"/>
            </a:br>
            <a:r>
              <a:rPr lang="ru-RU" sz="2400" dirty="0" smtClean="0"/>
              <a:t>для </a:t>
            </a:r>
            <a:r>
              <a:rPr lang="ru-RU" sz="2400" dirty="0"/>
              <a:t>мусора, водопроводная колонка. </a:t>
            </a:r>
            <a:r>
              <a:rPr lang="ru-RU" sz="2400" dirty="0" smtClean="0"/>
              <a:t> По </a:t>
            </a:r>
            <a:r>
              <a:rPr lang="ru-RU" sz="2400" dirty="0"/>
              <a:t>краям дорог </a:t>
            </a:r>
            <a:r>
              <a:rPr lang="ru-RU" sz="2400" dirty="0" smtClean="0"/>
              <a:t> мусора</a:t>
            </a:r>
            <a:r>
              <a:rPr lang="ru-RU" sz="2400" dirty="0"/>
              <a:t>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заметно </a:t>
            </a:r>
            <a:r>
              <a:rPr lang="ru-RU" sz="2400" dirty="0"/>
              <a:t>меньше</a:t>
            </a:r>
            <a:r>
              <a:rPr lang="ru-RU" sz="2400" dirty="0" smtClean="0"/>
              <a:t>. Русло относительно чистое</a:t>
            </a:r>
            <a:endParaRPr lang="ru-RU" sz="2400" dirty="0"/>
          </a:p>
        </p:txBody>
      </p:sp>
      <p:pic>
        <p:nvPicPr>
          <p:cNvPr id="10242" name="Picture 2" descr="C:\Users\ВладимирАлексеевич\Documents\17BAA~1.-\28C34~1\25716~1\77B5~1._\E8E4~1\A956~1._\AEC4~1._\3004~1.201\IMG_26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29" y="1935163"/>
            <a:ext cx="6580942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307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Ближе к улице Тульской пойма реки заросла лесом, </a:t>
            </a:r>
            <a:r>
              <a:rPr lang="ru-RU" sz="2400" dirty="0" err="1"/>
              <a:t>водопропуск</a:t>
            </a:r>
            <a:r>
              <a:rPr lang="ru-RU" sz="2400" dirty="0"/>
              <a:t> под улицей забит мусором 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1266" name="Picture 2" descr="C:\Users\ВладимирАлексеевич\Documents\17BAA~1.-\28C34~1\25716~1\77B5~1._\E8E4~1\A956~1._\AEC4~1._\3004~1.201\IMG_26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78" y="2564904"/>
            <a:ext cx="4377522" cy="291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ВладимирАлексеевич\Documents\17BAA~1.-\28C34~1\25716~1\77B5~1._\E8E4~1\A956~1._\AEC4~1._\3004~1.201\IMG_26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64904"/>
            <a:ext cx="4377522" cy="291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62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>  </a:t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>  </a:t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4400" b="1" dirty="0" smtClean="0"/>
              <a:t>Практика реализации проекта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41512"/>
            <a:ext cx="8229600" cy="4839816"/>
          </a:xfrm>
        </p:spPr>
        <p:txBody>
          <a:bodyPr>
            <a:normAutofit fontScale="85000" lnSpcReduction="20000"/>
          </a:bodyPr>
          <a:lstStyle/>
          <a:p>
            <a:pPr marL="0" indent="180000" algn="just">
              <a:spcBef>
                <a:spcPts val="0"/>
              </a:spcBef>
              <a:buNone/>
            </a:pPr>
            <a:endParaRPr lang="ru-RU" sz="3000" dirty="0" smtClean="0"/>
          </a:p>
          <a:p>
            <a:pPr marL="0" indent="180000" algn="just">
              <a:spcBef>
                <a:spcPts val="0"/>
              </a:spcBef>
              <a:buNone/>
            </a:pPr>
            <a:r>
              <a:rPr lang="ru-RU" sz="3000" dirty="0" smtClean="0"/>
              <a:t>В </a:t>
            </a:r>
            <a:r>
              <a:rPr lang="ru-RU" sz="3000" b="1" dirty="0"/>
              <a:t>2015 </a:t>
            </a:r>
            <a:r>
              <a:rPr lang="ru-RU" sz="3000" dirty="0"/>
              <a:t>году </a:t>
            </a:r>
            <a:r>
              <a:rPr lang="ru-RU" sz="3000" dirty="0" smtClean="0"/>
              <a:t>обследована </a:t>
            </a:r>
            <a:r>
              <a:rPr lang="ru-RU" sz="3000" dirty="0"/>
              <a:t>р. Дон и три его </a:t>
            </a:r>
            <a:r>
              <a:rPr lang="ru-RU" sz="3000" dirty="0" smtClean="0"/>
              <a:t>притока. </a:t>
            </a:r>
          </a:p>
          <a:p>
            <a:pPr marL="0" indent="180000" algn="just">
              <a:spcBef>
                <a:spcPts val="0"/>
              </a:spcBef>
              <a:buNone/>
            </a:pPr>
            <a:r>
              <a:rPr lang="ru-RU" sz="3000" dirty="0" smtClean="0"/>
              <a:t>В </a:t>
            </a:r>
            <a:r>
              <a:rPr lang="ru-RU" sz="3000" b="1" dirty="0" smtClean="0"/>
              <a:t>2017</a:t>
            </a:r>
            <a:r>
              <a:rPr lang="ru-RU" sz="3000" dirty="0" smtClean="0"/>
              <a:t> году обследована р. Ока от истока до границы </a:t>
            </a:r>
            <a:r>
              <a:rPr lang="ru-RU" sz="3000" dirty="0"/>
              <a:t>М</a:t>
            </a:r>
            <a:r>
              <a:rPr lang="ru-RU" sz="3000" dirty="0" smtClean="0"/>
              <a:t>осковской области (р. Дракино):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1: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Пешеходный и автомобильный маршрут по берегу  Оки от истока до села Алексеевка Орловской области, примерно 60 км.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2: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Сплав на надувной лодке с мотором от с. Алексеевка до слияния с р. Зуша на границе с Тульской областью, примерно 136 км.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3: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Сплав на катере «Восток»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слияния с р. Зуша  до границы Московской области , примерно 314 км..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4: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«Река Ока – притоки»:</a:t>
            </a:r>
          </a:p>
          <a:p>
            <a:pPr marL="365760" lvl="1"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обследована р. Серпейка в городе Серпухов Московской области, 2.2 км.</a:t>
            </a:r>
          </a:p>
          <a:p>
            <a:pPr marL="0" indent="180000" algn="just">
              <a:spcBef>
                <a:spcPts val="0"/>
              </a:spcBef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92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После моста речка уходит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под </a:t>
            </a:r>
            <a:r>
              <a:rPr lang="ru-RU" sz="2400" dirty="0"/>
              <a:t>забор </a:t>
            </a:r>
            <a:r>
              <a:rPr lang="ru-RU" sz="2400" dirty="0" smtClean="0"/>
              <a:t> промышленного предприятия</a:t>
            </a:r>
            <a:endParaRPr lang="ru-RU" sz="2400" dirty="0"/>
          </a:p>
        </p:txBody>
      </p:sp>
      <p:pic>
        <p:nvPicPr>
          <p:cNvPr id="12290" name="Picture 2" descr="C:\Users\ВладимирАлексеевич\Documents\17BAA~1.-\28C34~1\25716~1\77B5~1._\E8E4~1\A956~1._\AEC4~1._\3004~1.201\IMG_26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29" y="1935163"/>
            <a:ext cx="6580942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228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Н</a:t>
            </a:r>
            <a:r>
              <a:rPr lang="ru-RU" sz="2400" dirty="0" smtClean="0"/>
              <a:t>а </a:t>
            </a:r>
            <a:r>
              <a:rPr lang="ru-RU" sz="2400" dirty="0"/>
              <a:t>территорию промпредприятия, </a:t>
            </a:r>
            <a:r>
              <a:rPr lang="ru-RU" sz="2400" dirty="0" smtClean="0"/>
              <a:t>выкопано новое русло </a:t>
            </a:r>
            <a:br>
              <a:rPr lang="ru-RU" sz="2400" dirty="0" smtClean="0"/>
            </a:br>
            <a:r>
              <a:rPr lang="ru-RU" sz="2400" dirty="0" smtClean="0"/>
              <a:t> и </a:t>
            </a:r>
            <a:r>
              <a:rPr lang="ru-RU" sz="2400" dirty="0"/>
              <a:t>проходит </a:t>
            </a:r>
            <a:r>
              <a:rPr lang="ru-RU" sz="2400" dirty="0" smtClean="0"/>
              <a:t>оно в </a:t>
            </a:r>
            <a:r>
              <a:rPr lang="ru-RU" sz="2400" dirty="0"/>
              <a:t>пяти метрах от стены здания,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а </a:t>
            </a:r>
            <a:r>
              <a:rPr lang="ru-RU" sz="2400" dirty="0"/>
              <a:t>потом вообще уходит в трубу. </a:t>
            </a:r>
          </a:p>
        </p:txBody>
      </p:sp>
      <p:pic>
        <p:nvPicPr>
          <p:cNvPr id="13314" name="Picture 2" descr="C:\Users\ВладимирАлексеевич\Documents\17BAA~1.-\28C34~1\25716~1\77B5~1._\E8E4~1\A956~1._\AEC4~1._\3004~1.201\IMG_26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37" y="2636913"/>
            <a:ext cx="4269563" cy="284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ВладимирАлексеевич\Documents\17BAA~1.-\28C34~1\25716~1\77B5~1._\E8E4~1\A956~1._\AEC4~1._\3004~1.201\IMG_26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36912"/>
            <a:ext cx="4269562" cy="284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4449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Дальше проход вдоль речки перекрыт сплошным забором</a:t>
            </a:r>
            <a:r>
              <a:rPr lang="ru-RU" sz="2400" dirty="0" smtClean="0"/>
              <a:t>. Строительные отходы вытолканы за территорию </a:t>
            </a:r>
            <a:r>
              <a:rPr lang="ru-RU" sz="2400" dirty="0" err="1" smtClean="0"/>
              <a:t>промплощадки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4338" name="Picture 2" descr="C:\Users\ВладимирАлексеевич\Documents\17BAA~1.-\28C34~1\25716~1\77B5~1._\E8E4~1\A956~1._\AEC4~1._\3004~1.201\IMG_263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29" y="1935163"/>
            <a:ext cx="6580942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405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За забором, в </a:t>
            </a:r>
            <a:r>
              <a:rPr lang="ru-RU" sz="2400" dirty="0"/>
              <a:t>пойме </a:t>
            </a:r>
            <a:r>
              <a:rPr lang="ru-RU" sz="2400" dirty="0" smtClean="0"/>
              <a:t>реки </a:t>
            </a:r>
            <a:r>
              <a:rPr lang="ru-RU" sz="2400" dirty="0"/>
              <a:t>давно не </a:t>
            </a:r>
            <a:r>
              <a:rPr lang="ru-RU" sz="2400" dirty="0" smtClean="0"/>
              <a:t>убирали. </a:t>
            </a:r>
            <a:endParaRPr lang="ru-RU" sz="2400" dirty="0"/>
          </a:p>
        </p:txBody>
      </p:sp>
      <p:pic>
        <p:nvPicPr>
          <p:cNvPr id="15362" name="Picture 2" descr="C:\Users\ВладимирАлексеевич\Documents\17BAA~1.-\28C34~1\25716~1\77B5~1._\E8E4~1\A956~1._\AEC4~1._\3004~1.201\IMG_263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580059" cy="505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5422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ru-RU" sz="2400" b="1" dirty="0"/>
              <a:t>Не похоже это на устье легендарной реки, на берегах которой появились первые поселенцы Серпухова!</a:t>
            </a:r>
            <a:r>
              <a:rPr lang="ru-RU" sz="2400" dirty="0"/>
              <a:t> </a:t>
            </a:r>
          </a:p>
        </p:txBody>
      </p:sp>
      <p:pic>
        <p:nvPicPr>
          <p:cNvPr id="16387" name="Picture 3" descr="C:\Users\ВладимирАлексеевич\Documents\17BAA~1.-\28C34~1\25716~1\77B5~1._\E8E4~1\A956~1._\AEC4~1._\3004~1.201\IMG_264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29" y="1935163"/>
            <a:ext cx="6580942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6675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100" b="1" dirty="0" smtClean="0"/>
              <a:t>Предварительные </a:t>
            </a:r>
            <a:r>
              <a:rPr lang="ru-RU" sz="3100" b="1" dirty="0"/>
              <a:t>выводы: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184576"/>
          </a:xfrm>
        </p:spPr>
        <p:txBody>
          <a:bodyPr>
            <a:noAutofit/>
          </a:bodyPr>
          <a:lstStyle/>
          <a:p>
            <a:pPr marL="0" indent="180000" algn="just">
              <a:buNone/>
            </a:pPr>
            <a:r>
              <a:rPr lang="ru-RU" sz="2800" b="1" dirty="0" smtClean="0"/>
              <a:t>1. </a:t>
            </a:r>
            <a:r>
              <a:rPr lang="ru-RU" sz="2800" b="1" dirty="0"/>
              <a:t>У реки нет </a:t>
            </a:r>
            <a:r>
              <a:rPr lang="ru-RU" sz="2800" b="1" dirty="0" smtClean="0"/>
              <a:t>реального хозяина</a:t>
            </a:r>
            <a:r>
              <a:rPr lang="ru-RU" sz="2800" b="1" dirty="0"/>
              <a:t>.</a:t>
            </a:r>
            <a:endParaRPr lang="ru-RU" sz="2800" dirty="0"/>
          </a:p>
          <a:p>
            <a:pPr marL="0" indent="180000" algn="just">
              <a:buNone/>
            </a:pPr>
            <a:r>
              <a:rPr lang="ru-RU" sz="2800" b="1" dirty="0"/>
              <a:t>2</a:t>
            </a:r>
            <a:r>
              <a:rPr lang="ru-RU" sz="2800" b="1" dirty="0" smtClean="0"/>
              <a:t>. На истоке реки и в районе ул. Луначарского есть признаки канализации вытекающей из </a:t>
            </a:r>
            <a:r>
              <a:rPr lang="ru-RU" sz="2800" b="1" dirty="0" err="1" smtClean="0"/>
              <a:t>ливнёвки</a:t>
            </a:r>
            <a:r>
              <a:rPr lang="ru-RU" sz="2800" b="1" dirty="0" smtClean="0"/>
              <a:t>.</a:t>
            </a:r>
            <a:endParaRPr lang="ru-RU" sz="2800" dirty="0"/>
          </a:p>
          <a:p>
            <a:pPr marL="0" indent="180000" algn="just">
              <a:buNone/>
            </a:pPr>
            <a:r>
              <a:rPr lang="ru-RU" sz="2800" b="1" dirty="0" smtClean="0"/>
              <a:t>3. Долина </a:t>
            </a:r>
            <a:r>
              <a:rPr lang="ru-RU" sz="2800" b="1" dirty="0"/>
              <a:t>реки захламлена бытовыми и промышленными отходами, поваленными деревьями. Русло реки на большей части частично замыто грунтом. </a:t>
            </a:r>
            <a:r>
              <a:rPr lang="ru-RU" sz="2800" b="1" dirty="0" smtClean="0"/>
              <a:t>Таким образом долина не пригодна для </a:t>
            </a:r>
            <a:r>
              <a:rPr lang="ru-RU" sz="2800" b="1" dirty="0"/>
              <a:t>отдыха </a:t>
            </a:r>
            <a:r>
              <a:rPr lang="ru-RU" sz="2800" b="1" dirty="0" smtClean="0"/>
              <a:t>и не похожа на природный </a:t>
            </a:r>
            <a:r>
              <a:rPr lang="ru-RU" sz="2800" b="1" dirty="0"/>
              <a:t>объект в естественном состоянии</a:t>
            </a:r>
            <a:r>
              <a:rPr lang="ru-RU" sz="2800" b="1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130038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864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Мысли вслух: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 smtClean="0"/>
              <a:t>Реформы </a:t>
            </a:r>
            <a:r>
              <a:rPr lang="ru-RU" sz="2400" dirty="0"/>
              <a:t>последних 10-15 лет изъяли почти все полномочия в вопросах природопользования и охраны природы у органов местного самоуправления (ОМС). Чрезмерная концентрация полномочий у федеральных и областных органов наносит вред. И это верно. Но давайте на примере этой речки разберёмся, каких полномочий не хватает </a:t>
            </a:r>
            <a:r>
              <a:rPr lang="ru-RU" sz="2400" dirty="0" smtClean="0"/>
              <a:t>ОМС </a:t>
            </a:r>
            <a:r>
              <a:rPr lang="ru-RU" sz="2400" dirty="0"/>
              <a:t>для того, чтобы долину реки не превращали в свалку:</a:t>
            </a:r>
          </a:p>
          <a:p>
            <a:pPr algn="just"/>
            <a:r>
              <a:rPr lang="ru-RU" sz="2400" dirty="0"/>
              <a:t>1. Содержание дорог (в том числе уборка мусора) в границах красных линий, мостов, </a:t>
            </a:r>
            <a:r>
              <a:rPr lang="ru-RU" sz="2400" dirty="0" err="1"/>
              <a:t>водопропусков</a:t>
            </a:r>
            <a:r>
              <a:rPr lang="ru-RU" sz="2400" dirty="0"/>
              <a:t>, </a:t>
            </a:r>
            <a:r>
              <a:rPr lang="ru-RU" sz="2400" dirty="0" err="1"/>
              <a:t>ливнёвок</a:t>
            </a:r>
            <a:r>
              <a:rPr lang="ru-RU" sz="2400" dirty="0"/>
              <a:t> - это  полномочия ОМС. </a:t>
            </a:r>
          </a:p>
          <a:p>
            <a:pPr algn="just"/>
            <a:r>
              <a:rPr lang="ru-RU" sz="2400" dirty="0"/>
              <a:t>2. Организация мероприятий по охране окружающей среды - полномочия ОМС.</a:t>
            </a:r>
          </a:p>
          <a:p>
            <a:pPr algn="just"/>
            <a:r>
              <a:rPr lang="ru-RU" sz="2400" dirty="0"/>
              <a:t>3. Участие в организации деятельности по сбору (в том числе раздельному…), транспортированию, обработке, утилизации, обезвреживанию, захоронению твердых коммунальных отходов – полномочия ОМС.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104704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Мысли вслух: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4. Установление правил использования водных объектов общего пользования, </a:t>
            </a:r>
            <a:r>
              <a:rPr lang="ru-RU" b="1" dirty="0" smtClean="0"/>
              <a:t>включая </a:t>
            </a:r>
            <a:r>
              <a:rPr lang="ru-RU" b="1" dirty="0"/>
              <a:t>обеспечение свободного доступа граждан к водным объектам </a:t>
            </a:r>
            <a:r>
              <a:rPr lang="ru-RU" b="1" dirty="0" smtClean="0"/>
              <a:t>и </a:t>
            </a:r>
            <a:r>
              <a:rPr lang="ru-RU" b="1" dirty="0"/>
              <a:t>их береговым </a:t>
            </a:r>
            <a:r>
              <a:rPr lang="ru-RU" b="1" dirty="0" smtClean="0"/>
              <a:t>полосам</a:t>
            </a:r>
            <a:r>
              <a:rPr lang="ru-RU" dirty="0" smtClean="0"/>
              <a:t> </a:t>
            </a:r>
            <a:r>
              <a:rPr lang="ru-RU" dirty="0"/>
              <a:t>- полномочия ОМС.</a:t>
            </a:r>
          </a:p>
          <a:p>
            <a:r>
              <a:rPr lang="ru-RU" dirty="0"/>
              <a:t>5. Организация благоустройства и озеленения территории - полномочия ОМС.</a:t>
            </a:r>
          </a:p>
          <a:p>
            <a:r>
              <a:rPr lang="ru-RU" dirty="0"/>
              <a:t>6. Утверждение  правил землепользования и застройки, выдача разрешений на строительство, </a:t>
            </a:r>
            <a:r>
              <a:rPr lang="ru-RU" dirty="0" smtClean="0"/>
              <a:t>на </a:t>
            </a:r>
            <a:r>
              <a:rPr lang="ru-RU" dirty="0"/>
              <a:t>ввод объектов в </a:t>
            </a:r>
            <a:r>
              <a:rPr lang="ru-RU" dirty="0" smtClean="0"/>
              <a:t>эксплуатацию, </a:t>
            </a:r>
            <a:r>
              <a:rPr lang="ru-RU" dirty="0"/>
              <a:t>реконструкции, капитального </a:t>
            </a:r>
            <a:r>
              <a:rPr lang="ru-RU" dirty="0" smtClean="0"/>
              <a:t>ремонта, </a:t>
            </a:r>
            <a:r>
              <a:rPr lang="ru-RU" dirty="0"/>
              <a:t>осуществление земельного контроля за использованием земель – полномочия ОМС.</a:t>
            </a:r>
          </a:p>
          <a:p>
            <a:r>
              <a:rPr lang="ru-RU" dirty="0"/>
              <a:t>7. Предоставление земельных участков для строительства,  контроль за соблюдением норм и правил, в том числе состояние строительной площадки и прилегающих территорий - полномочия ОМС.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5688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/>
              <a:t>Мысли</a:t>
            </a:r>
            <a:r>
              <a:rPr lang="ru-RU" sz="2800" dirty="0"/>
              <a:t> вслух: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Отсюда видно, что если в муниципальном образовании есть желание создать </a:t>
            </a:r>
            <a:r>
              <a:rPr lang="ru-RU" dirty="0" smtClean="0"/>
              <a:t>комфортные, </a:t>
            </a:r>
            <a:r>
              <a:rPr lang="ru-RU" dirty="0"/>
              <a:t>во всех </a:t>
            </a:r>
            <a:r>
              <a:rPr lang="ru-RU" dirty="0" smtClean="0"/>
              <a:t>смыслах, </a:t>
            </a:r>
            <a:r>
              <a:rPr lang="ru-RU" dirty="0"/>
              <a:t>условия для проживания, то долину  </a:t>
            </a:r>
            <a:r>
              <a:rPr lang="ru-RU" dirty="0" err="1" smtClean="0"/>
              <a:t>Серпейки</a:t>
            </a:r>
            <a:r>
              <a:rPr lang="ru-RU" dirty="0" smtClean="0"/>
              <a:t> так не захламили бы. </a:t>
            </a:r>
            <a:r>
              <a:rPr lang="ru-RU" dirty="0"/>
              <a:t>Вероятно причина в том, что административно командная система разрушена, а новая система управления до конца не создана. Прямых команд нет, а сами некоторые проблемы откладываем на </a:t>
            </a:r>
            <a:r>
              <a:rPr lang="ru-RU" dirty="0" smtClean="0"/>
              <a:t>«потом», </a:t>
            </a:r>
            <a:r>
              <a:rPr lang="ru-RU" dirty="0"/>
              <a:t>ссылаясь на нехватку денег. </a:t>
            </a:r>
            <a:endParaRPr lang="ru-RU" dirty="0" smtClean="0"/>
          </a:p>
          <a:p>
            <a:pPr algn="just"/>
            <a:r>
              <a:rPr lang="ru-RU" dirty="0"/>
              <a:t>Кстати о деньгах:</a:t>
            </a:r>
          </a:p>
          <a:p>
            <a:pPr algn="just"/>
            <a:r>
              <a:rPr lang="ru-RU" dirty="0"/>
              <a:t>1. Надо понимать, что «потом» для наведения порядка на </a:t>
            </a:r>
            <a:r>
              <a:rPr lang="ru-RU" dirty="0" err="1" smtClean="0"/>
              <a:t>Серпейке</a:t>
            </a:r>
            <a:r>
              <a:rPr lang="ru-RU" dirty="0" smtClean="0"/>
              <a:t>, </a:t>
            </a:r>
            <a:r>
              <a:rPr lang="ru-RU" dirty="0"/>
              <a:t>придётся вкладывать в разы больше, чем сегодня тратить на поддержание порядка (я имею в виду не только бюджетные деньги, а соблюдение правил и поддержание порядка всеми, в том числе и гражданами).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01676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8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Мысли вслух: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Пока мы (члены Серпуховского отделения </a:t>
            </a:r>
            <a:r>
              <a:rPr lang="ru-RU" dirty="0" err="1"/>
              <a:t>МосОО</a:t>
            </a:r>
            <a:r>
              <a:rPr lang="ru-RU" dirty="0"/>
              <a:t> </a:t>
            </a:r>
            <a:r>
              <a:rPr lang="ru-RU" dirty="0" err="1"/>
              <a:t>Руского</a:t>
            </a:r>
            <a:r>
              <a:rPr lang="ru-RU" dirty="0"/>
              <a:t> географического общества) передвигались вдоль русла реки, разговаривали с людьми, встречающимися по маршруту, обсуждали увиденное между собой и жителями города, у нас постоянно вставал вопрос: а, что дальше?</a:t>
            </a:r>
          </a:p>
          <a:p>
            <a:r>
              <a:rPr lang="ru-RU" dirty="0"/>
              <a:t>Вариантов не много: </a:t>
            </a:r>
          </a:p>
          <a:p>
            <a:pPr algn="just"/>
            <a:r>
              <a:rPr lang="ru-RU" dirty="0"/>
              <a:t>1. Раздувать шумиху вокруг "ужасного" состояния реки, ругать власти и добиваться, чтобы власти, что то делали.</a:t>
            </a:r>
          </a:p>
          <a:p>
            <a:pPr algn="just"/>
            <a:r>
              <a:rPr lang="ru-RU" dirty="0"/>
              <a:t>2. Опубликовать информацию везде, где можно, поставить "галочку", а дальше пусть "начальство" решает.</a:t>
            </a:r>
          </a:p>
          <a:p>
            <a:pPr algn="just"/>
            <a:r>
              <a:rPr lang="ru-RU" dirty="0"/>
              <a:t>3. Предложить конкретный план действий, выступить его организатором.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553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/>
              <a:t>Цели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800" b="1" dirty="0">
                <a:cs typeface="Times New Roman" panose="02020603050405020304" pitchFamily="18" charset="0"/>
              </a:rPr>
              <a:t>1.</a:t>
            </a:r>
            <a:r>
              <a:rPr lang="ru-RU" sz="3800" dirty="0">
                <a:cs typeface="Times New Roman" panose="02020603050405020304" pitchFamily="18" charset="0"/>
              </a:rPr>
              <a:t>	</a:t>
            </a:r>
            <a:r>
              <a:rPr lang="ru-RU" sz="3800" dirty="0" smtClean="0">
                <a:cs typeface="Times New Roman" panose="02020603050405020304" pitchFamily="18" charset="0"/>
              </a:rPr>
              <a:t>Ещё </a:t>
            </a:r>
            <a:r>
              <a:rPr lang="ru-RU" sz="3800" dirty="0">
                <a:cs typeface="Times New Roman" panose="02020603050405020304" pitchFamily="18" charset="0"/>
              </a:rPr>
              <a:t>раз, привлечь внимание  к проблеме сохранения и восстановления рек. Вызвать обсуждение этой проблемы.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800" b="1" dirty="0">
                <a:cs typeface="Times New Roman" panose="02020603050405020304" pitchFamily="18" charset="0"/>
              </a:rPr>
              <a:t>2.</a:t>
            </a:r>
            <a:r>
              <a:rPr lang="ru-RU" sz="3800" dirty="0">
                <a:cs typeface="Times New Roman" panose="02020603050405020304" pitchFamily="18" charset="0"/>
              </a:rPr>
              <a:t> 	Создать геопортал «Реки России», </a:t>
            </a:r>
            <a:r>
              <a:rPr lang="ru-RU" sz="3800" dirty="0" smtClean="0">
                <a:cs typeface="Times New Roman" panose="02020603050405020304" pitchFamily="18" charset="0"/>
              </a:rPr>
              <a:t> наполнить его информацией. </a:t>
            </a:r>
            <a:r>
              <a:rPr lang="ru-RU" sz="3800" dirty="0">
                <a:cs typeface="Times New Roman" panose="02020603050405020304" pitchFamily="18" charset="0"/>
              </a:rPr>
              <a:t>Предложить всем заинтересованным </a:t>
            </a:r>
            <a:r>
              <a:rPr lang="ru-RU" sz="3800" dirty="0" smtClean="0">
                <a:cs typeface="Times New Roman" panose="02020603050405020304" pitchFamily="18" charset="0"/>
              </a:rPr>
              <a:t>наполнять </a:t>
            </a:r>
            <a:r>
              <a:rPr lang="ru-RU" sz="3800" dirty="0">
                <a:cs typeface="Times New Roman" panose="02020603050405020304" pitchFamily="18" charset="0"/>
              </a:rPr>
              <a:t>геопортал информацией, проводя подобные экспедиции, или получая её попутно с другими мероприятиями (</a:t>
            </a:r>
            <a:r>
              <a:rPr lang="ru-RU" sz="3800" dirty="0" smtClean="0">
                <a:cs typeface="Times New Roman" panose="02020603050405020304" pitchFamily="18" charset="0"/>
              </a:rPr>
              <a:t>отдых, </a:t>
            </a:r>
            <a:r>
              <a:rPr lang="ru-RU" sz="3800" dirty="0">
                <a:cs typeface="Times New Roman" panose="02020603050405020304" pitchFamily="18" charset="0"/>
              </a:rPr>
              <a:t>туристские сплавы и др.).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800" b="1" dirty="0">
                <a:cs typeface="Times New Roman" panose="02020603050405020304" pitchFamily="18" charset="0"/>
              </a:rPr>
              <a:t>3.</a:t>
            </a:r>
            <a:r>
              <a:rPr lang="ru-RU" sz="3800" dirty="0">
                <a:cs typeface="Times New Roman" panose="02020603050405020304" pitchFamily="18" charset="0"/>
              </a:rPr>
              <a:t>	Популяризация знаний о регионах России. Популяризация деятельности по сохранению и восстановлению рек.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800" b="1" dirty="0">
                <a:cs typeface="Times New Roman" panose="02020603050405020304" pitchFamily="18" charset="0"/>
              </a:rPr>
              <a:t>4. </a:t>
            </a:r>
            <a:r>
              <a:rPr lang="ru-RU" sz="3800" dirty="0">
                <a:cs typeface="Times New Roman" panose="02020603050405020304" pitchFamily="18" charset="0"/>
              </a:rPr>
              <a:t>	На основе полученных во время экспедиции </a:t>
            </a:r>
            <a:r>
              <a:rPr lang="ru-RU" sz="3800" dirty="0" smtClean="0">
                <a:cs typeface="Times New Roman" panose="02020603050405020304" pitchFamily="18" charset="0"/>
              </a:rPr>
              <a:t>знаний </a:t>
            </a:r>
            <a:r>
              <a:rPr lang="ru-RU" sz="3800" dirty="0">
                <a:cs typeface="Times New Roman" panose="02020603050405020304" pitchFamily="18" charset="0"/>
              </a:rPr>
              <a:t>выработать:</a:t>
            </a:r>
          </a:p>
          <a:p>
            <a:pPr marL="365760" lvl="1" indent="0" algn="just">
              <a:spcBef>
                <a:spcPts val="0"/>
              </a:spcBef>
              <a:buNone/>
            </a:pPr>
            <a:r>
              <a:rPr lang="ru-RU" sz="3800" dirty="0">
                <a:cs typeface="Times New Roman" panose="02020603050405020304" pitchFamily="18" charset="0"/>
              </a:rPr>
              <a:t>- предложения по разработке долгосрочных (на несколько десятилетий) программ по решению проблемы сохранения и восстановления рек </a:t>
            </a:r>
          </a:p>
          <a:p>
            <a:pPr marL="365760" lvl="1" indent="0" algn="just">
              <a:spcBef>
                <a:spcPts val="0"/>
              </a:spcBef>
              <a:buNone/>
            </a:pPr>
            <a:r>
              <a:rPr lang="ru-RU" sz="3800" dirty="0">
                <a:cs typeface="Times New Roman" panose="02020603050405020304" pitchFamily="18" charset="0"/>
              </a:rPr>
              <a:t>- предложения по совершенствованию системы управления водными ресурсами 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35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8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/>
              <a:t>Мысли</a:t>
            </a:r>
            <a:r>
              <a:rPr lang="ru-RU" sz="5400" dirty="0"/>
              <a:t> </a:t>
            </a:r>
            <a:r>
              <a:rPr lang="ru-RU" sz="2700" dirty="0"/>
              <a:t>вслух: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/>
              <a:t>Первый вариант</a:t>
            </a:r>
            <a:r>
              <a:rPr lang="ru-RU" dirty="0"/>
              <a:t> самый популистский с точки зрения завоевания "дешёвого авторитета", но практический результат не гарантирован. Можно, конечно, "притащить" какие то деньги из скудного бюджета, выделяемого на эти цели, но системного решения здесь нет. </a:t>
            </a:r>
          </a:p>
          <a:p>
            <a:pPr algn="just"/>
            <a:r>
              <a:rPr lang="ru-RU" b="1" dirty="0"/>
              <a:t>Второй вариант</a:t>
            </a:r>
            <a:r>
              <a:rPr lang="ru-RU" dirty="0"/>
              <a:t> самый удобный и спокойный - пошумели, отметились и забыли, сославшись на кризис.</a:t>
            </a:r>
          </a:p>
          <a:p>
            <a:pPr algn="just"/>
            <a:r>
              <a:rPr lang="ru-RU" b="1" dirty="0"/>
              <a:t>Третий вариант</a:t>
            </a:r>
            <a:r>
              <a:rPr lang="ru-RU" dirty="0"/>
              <a:t> самый сложный, пугающий, требующий усилий: интеллектуальных, профессиональных и физических. Надо доказывать, убеждать. Не сразу, но мы постепенно пришли к третьему варианту.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9176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2766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Мысли</a:t>
            </a:r>
            <a:r>
              <a:rPr lang="ru-RU" sz="4800" dirty="0"/>
              <a:t> </a:t>
            </a:r>
            <a:r>
              <a:rPr lang="ru-RU" sz="2400" dirty="0"/>
              <a:t>вслух: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/>
              <a:t>Посудите сами.</a:t>
            </a:r>
            <a:r>
              <a:rPr lang="ru-RU" sz="1600" dirty="0"/>
              <a:t> Такие ситуации есть во множестве городов. То есть, это системное явление. За десятилетия власти не справляются с этой проблемой, а она, наоборот, усугубляется. Президент, как олицетворение всех властей, объявляет год экологии и призывает "прибраться" в доме, где живём, призывает общество включиться в эту работу. Начинается "</a:t>
            </a:r>
            <a:r>
              <a:rPr lang="ru-RU" sz="1600" dirty="0" err="1"/>
              <a:t>движуха</a:t>
            </a:r>
            <a:r>
              <a:rPr lang="ru-RU" sz="1600" dirty="0"/>
              <a:t>": субботники, очистка островов в океане и т.д. и т.п. И это даёт некоторый результат. </a:t>
            </a:r>
          </a:p>
          <a:p>
            <a:pPr algn="just"/>
            <a:r>
              <a:rPr lang="ru-RU" sz="1600" dirty="0"/>
              <a:t>Как я понимаю призывы Президента? Надо вместо того, чтобы обсуждать проблемы "экологии лица", сначала сопли у себя под носом вытереть, а потом меньше болтать об "экологии", а больше делать по наведению элементарного порядка и благоустройства у себя дома, во дворе, в огороде, в городе, в стране. Под "благоустройством" я понимаю и очистку грязных стоков в речку.</a:t>
            </a:r>
          </a:p>
          <a:p>
            <a:pPr algn="just"/>
            <a:r>
              <a:rPr lang="ru-RU" sz="1600" dirty="0"/>
              <a:t>Но, те, кто понимает, знают, что простым вливанием бюджетных денег проблему не решить. Да и денег не хватает на образование, медицину, пенсионеров и т.д. Но с точки зрения теории природо-продуктовой вертикали, каждый квадратный метр земли должен приносить доход в виде конечной продукции с максимальными потребительскими свойствами: материальный, рекреационный и т.д. Следовательно, надо придумать механизмы, чтобы вложения в благоустройство реки Серпейка в будущем приносили доход, за счёт которого можно было бы содержать всю территории долины. Ну, придумал же Дисней свой "Дисней Лэнд", а чем мы хуже? По генплану это рекреационная зона в историческом центре. Мы предложили разработчикам детально прописать направления её развития, но они заняли "круговую оборону". Но если у кого - то есть идеи, пишите их сами и добивайтесь реализации.</a:t>
            </a:r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609306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/>
              <a:t>Пока у нас получилась Концепция благоустройства долины реки,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которую в сокращении мы </a:t>
            </a:r>
            <a:r>
              <a:rPr lang="ru-RU" sz="2000" dirty="0"/>
              <a:t>выставляем на Ваше обсуждение.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dirty="0"/>
              <a:t>Концепция обустройства долины  реки Серпейка.</a:t>
            </a:r>
            <a:endParaRPr lang="ru-RU" dirty="0"/>
          </a:p>
          <a:p>
            <a:pPr algn="ctr"/>
            <a:r>
              <a:rPr lang="ru-RU" b="1" dirty="0"/>
              <a:t>( Проект)</a:t>
            </a:r>
            <a:endParaRPr lang="ru-RU" dirty="0"/>
          </a:p>
          <a:p>
            <a:pPr algn="just"/>
            <a:r>
              <a:rPr lang="ru-RU" dirty="0"/>
              <a:t>В нижнем течении реки Серпейка, на холме, носящем название Соборная (Красная) гора был основан в XIV веке город Серпухов. Позже на соборной горе был построен </a:t>
            </a:r>
            <a:r>
              <a:rPr lang="ru-RU" dirty="0" err="1"/>
              <a:t>Серпуховский</a:t>
            </a:r>
            <a:r>
              <a:rPr lang="ru-RU" dirty="0"/>
              <a:t> кремль. Остатки крепостной стены сохранились и на сегодняшний день. </a:t>
            </a:r>
            <a:r>
              <a:rPr lang="ru-RU" dirty="0" smtClean="0"/>
              <a:t>На </a:t>
            </a:r>
            <a:r>
              <a:rPr lang="ru-RU" dirty="0"/>
              <a:t>холмах по берегам  </a:t>
            </a:r>
            <a:r>
              <a:rPr lang="ru-RU" dirty="0" err="1"/>
              <a:t>Серпейки</a:t>
            </a:r>
            <a:r>
              <a:rPr lang="ru-RU" dirty="0"/>
              <a:t>  располагались наиболее старые районы городского посада. </a:t>
            </a:r>
          </a:p>
          <a:p>
            <a:pPr algn="just"/>
            <a:r>
              <a:rPr lang="ru-RU" dirty="0"/>
              <a:t>Благоустройство долины </a:t>
            </a:r>
            <a:r>
              <a:rPr lang="ru-RU" dirty="0" err="1"/>
              <a:t>Серпейки</a:t>
            </a:r>
            <a:r>
              <a:rPr lang="ru-RU" dirty="0"/>
              <a:t>, превратит её в любимое место отдыха, место, которое будет не стыдно показать туристам, в связи с включением города в "Золотое кольцо". В перспективе здесь можно создать  полноценный рекреационно-туристический комплекс в центре города, рядом с Серпуховским Кремлем, Ильинской церковью, Собором Николы Белого и другими объектами исторического и культурного наследия.</a:t>
            </a:r>
          </a:p>
          <a:p>
            <a:pPr algn="just"/>
            <a:r>
              <a:rPr lang="ru-RU" dirty="0"/>
              <a:t>По генеральному плану города долина реки отнесена к рекреационной зоне, но наведение порядка пока осуществлялось методом отдельных субботников и благоустройством отдельного участка (пруд в долине недалеко от истока). </a:t>
            </a:r>
          </a:p>
          <a:p>
            <a:pPr algn="just"/>
            <a:r>
              <a:rPr lang="ru-RU" dirty="0"/>
              <a:t>Очистить и обустроить долину реки Серпейка мечтали поколения горожан, об этом говорили и писали многие общественники, краеведы, представители власти. Проведение работ по благоустройству вызовет положительный отклик десятков тысяч горожан.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0742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764704"/>
            <a:ext cx="82809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Для превращения долины реки в полноценную рекреационную зону необходимо, в качестве первого этапа, организовать очистку и первичное благоустройство. Для этого надо  провести следующие работы: </a:t>
            </a:r>
          </a:p>
          <a:p>
            <a:pPr algn="just"/>
            <a:r>
              <a:rPr lang="ru-RU" dirty="0"/>
              <a:t>1. Санитарную очистку от бытовых и промышленных отходов долины реки. </a:t>
            </a:r>
          </a:p>
          <a:p>
            <a:pPr algn="just"/>
            <a:r>
              <a:rPr lang="ru-RU" dirty="0"/>
              <a:t>2. Очистку от валежника, сухостоя, выборочную вырубку отдельных деревьев и кустарников. </a:t>
            </a:r>
          </a:p>
          <a:p>
            <a:pPr algn="just"/>
            <a:r>
              <a:rPr lang="ru-RU" dirty="0"/>
              <a:t>3. Очистку и благоустройство родников. </a:t>
            </a:r>
          </a:p>
          <a:p>
            <a:pPr algn="just"/>
            <a:r>
              <a:rPr lang="ru-RU" dirty="0"/>
              <a:t>4. Очистку русла реки от бытовых, промышленных отходов, древесины, ила и нанесённого  грунта </a:t>
            </a:r>
          </a:p>
          <a:p>
            <a:pPr algn="just"/>
            <a:r>
              <a:rPr lang="ru-RU" dirty="0"/>
              <a:t>5. Очистку и расширение небольшого пруда в нижнем течении реки, очистку пруда в верховье реки,  выкопать три набольших пруда для улучшения свойств самоочищения реки. </a:t>
            </a:r>
          </a:p>
          <a:p>
            <a:pPr algn="just"/>
            <a:r>
              <a:rPr lang="ru-RU" dirty="0"/>
              <a:t>6. Обустроить дорожно-</a:t>
            </a:r>
            <a:r>
              <a:rPr lang="ru-RU" dirty="0" err="1"/>
              <a:t>тропиночную</a:t>
            </a:r>
            <a:r>
              <a:rPr lang="ru-RU" dirty="0"/>
              <a:t> сеть вдоль русла реки, с организацией спуска с улиц города.</a:t>
            </a:r>
          </a:p>
          <a:p>
            <a:pPr algn="just"/>
            <a:r>
              <a:rPr lang="ru-RU" dirty="0"/>
              <a:t>7. Построить пешеходные переходы через русло реки. </a:t>
            </a:r>
          </a:p>
          <a:p>
            <a:pPr algn="just"/>
            <a:r>
              <a:rPr lang="ru-RU" dirty="0"/>
              <a:t>8. Обустроить площадки для отдыха вдоль русла реки. </a:t>
            </a:r>
          </a:p>
          <a:p>
            <a:pPr algn="just"/>
            <a:r>
              <a:rPr lang="ru-RU" dirty="0"/>
              <a:t>9. Провести планировку отдельных участков долины реки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В результате проведённых работ долина реки превратится в место для прогулок с минимальным благоустройством. Маршрут вдоль русла реки от истока до устья можно будет использовать в качестве «экологической тропы», «тропы здоровья»  и проведения практических уроков для школьников.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3782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7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Для получения денег на </a:t>
            </a:r>
            <a:r>
              <a:rPr lang="ru-RU" dirty="0" smtClean="0"/>
              <a:t>реализацию первого </a:t>
            </a:r>
            <a:r>
              <a:rPr lang="ru-RU" dirty="0"/>
              <a:t>этапа Серпуховское отделение </a:t>
            </a:r>
            <a:r>
              <a:rPr lang="ru-RU" dirty="0" err="1"/>
              <a:t>МосОО</a:t>
            </a:r>
            <a:r>
              <a:rPr lang="ru-RU" dirty="0"/>
              <a:t> РГО готовит заявку в Фонд президентских грантов</a:t>
            </a:r>
            <a:r>
              <a:rPr lang="ru-RU" dirty="0" smtClean="0"/>
              <a:t>. На </a:t>
            </a:r>
            <a:r>
              <a:rPr lang="ru-RU" dirty="0"/>
              <a:t>следующем этапе  планируем организовать обсуждение идей по дальнейшему обустройству долины  реки с целью превращения её в полноценную рекреационную зону. </a:t>
            </a:r>
          </a:p>
          <a:p>
            <a:pPr algn="just"/>
            <a:r>
              <a:rPr lang="ru-RU" dirty="0"/>
              <a:t>Например</a:t>
            </a:r>
            <a:r>
              <a:rPr lang="ru-RU" dirty="0" smtClean="0"/>
              <a:t>: - </a:t>
            </a:r>
            <a:r>
              <a:rPr lang="ru-RU" dirty="0"/>
              <a:t>строительство большого пруда, используя в качестве плотины «Земляной мост» (ул.1-я </a:t>
            </a:r>
            <a:r>
              <a:rPr lang="ru-RU" dirty="0" smtClean="0"/>
              <a:t>Московская);</a:t>
            </a:r>
            <a:endParaRPr lang="ru-RU" dirty="0"/>
          </a:p>
          <a:p>
            <a:pPr algn="just"/>
            <a:r>
              <a:rPr lang="ru-RU" dirty="0"/>
              <a:t>- строительство пруда в месте слияния правого притока (в районе перекрёстка улицы </a:t>
            </a:r>
            <a:r>
              <a:rPr lang="ru-RU" dirty="0" smtClean="0"/>
              <a:t>Володарского/Луначарского/Весенняя);</a:t>
            </a:r>
            <a:endParaRPr lang="ru-RU" dirty="0"/>
          </a:p>
          <a:p>
            <a:pPr algn="just"/>
            <a:r>
              <a:rPr lang="ru-RU" dirty="0"/>
              <a:t>- обустройство горок и катков для зимнего катания;</a:t>
            </a:r>
          </a:p>
          <a:p>
            <a:pPr algn="just"/>
            <a:r>
              <a:rPr lang="ru-RU" dirty="0"/>
              <a:t>- устройство физкультурных площадок,  развлекательных </a:t>
            </a:r>
            <a:r>
              <a:rPr lang="ru-RU" dirty="0" err="1"/>
              <a:t>атракционов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- другое</a:t>
            </a:r>
          </a:p>
          <a:p>
            <a:pPr algn="just"/>
            <a:r>
              <a:rPr lang="ru-RU" dirty="0"/>
              <a:t>Учитывая постоянный дефицит бюджета, есть смысл рассматривать эту площадку в основном как инвестиционную, с одним системным интегратором, для организации работы, которая позволила бы эксплуатировать и содержать всю площадку, за счёт доходов получаемых в результате функционирования рекреационной зоны, а не  «раздавать» отдельные «выгодные» объекты застройщикам. В этом варианте затраты бюджета могли бы минимизироваться до затрат непосредственно касающихся функций органов местного самоуправления. Например: обеспечения доступа к водным объектам, эксплуатация экологической тропы и др. </a:t>
            </a:r>
          </a:p>
        </p:txBody>
      </p:sp>
    </p:spTree>
    <p:extLst>
      <p:ext uri="{BB962C8B-B14F-4D97-AF65-F5344CB8AC3E}">
        <p14:creationId xmlns:p14="http://schemas.microsoft.com/office/powerpoint/2010/main" val="20104962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Предложения.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Организовать и провести комплекс работ по благоустройству долины реки Серпейка, постепенно превращая её в зону отдыха, тропу здоровья, экологическую тропу, </a:t>
            </a:r>
            <a:r>
              <a:rPr lang="ru-RU" sz="2800" dirty="0"/>
              <a:t>т</a:t>
            </a:r>
            <a:r>
              <a:rPr lang="ru-RU" sz="2800" dirty="0" smtClean="0"/>
              <a:t>уристический маршрут (в комплексе с Соборной горой, Серпуховским кремлём и другими объектами)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350866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ВладимирАлексеевич\Documents\Экспедиция-Великие реки России\р. Дон от истока до устья\Фото\р. Дон, сплав\Дон-сплав на катере Восток\09.09.2015гс\IMG_1927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6336704" cy="42639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57200" y="5388694"/>
            <a:ext cx="8229600" cy="144016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/>
              <a:t>Контакты: </a:t>
            </a:r>
            <a:r>
              <a:rPr lang="en-US" sz="2400" dirty="0" err="1" smtClean="0"/>
              <a:t>ecobrat</a:t>
            </a:r>
            <a:r>
              <a:rPr lang="ru-RU" sz="2400" dirty="0"/>
              <a:t>@</a:t>
            </a:r>
            <a:r>
              <a:rPr lang="en-US" sz="2400" dirty="0" err="1"/>
              <a:t>gmail</a:t>
            </a:r>
            <a:r>
              <a:rPr lang="ru-RU" sz="2400" dirty="0"/>
              <a:t>.</a:t>
            </a:r>
            <a:r>
              <a:rPr lang="en-US" sz="2400" dirty="0"/>
              <a:t>com</a:t>
            </a:r>
            <a:r>
              <a:rPr lang="ru-RU" sz="2400" dirty="0"/>
              <a:t> и </a:t>
            </a:r>
            <a:r>
              <a:rPr lang="en-US" sz="2400" dirty="0" err="1"/>
              <a:t>ecobrat</a:t>
            </a:r>
            <a:r>
              <a:rPr lang="ru-RU" sz="2400" dirty="0"/>
              <a:t>@</a:t>
            </a:r>
            <a:r>
              <a:rPr lang="en-US" sz="2400" dirty="0"/>
              <a:t>mail</a:t>
            </a:r>
            <a:r>
              <a:rPr lang="ru-RU" sz="2400" dirty="0"/>
              <a:t>.</a:t>
            </a:r>
            <a:r>
              <a:rPr lang="en-US" sz="2400" dirty="0" err="1" smtClean="0"/>
              <a:t>ru</a:t>
            </a: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Страницы  в социальных сетях. </a:t>
            </a:r>
            <a:endParaRPr lang="ru-RU" sz="2400" dirty="0"/>
          </a:p>
          <a:p>
            <a:pPr marL="0" indent="0" algn="ctr">
              <a:buNone/>
            </a:pPr>
            <a:r>
              <a:rPr lang="en-US" sz="2400" dirty="0" smtClean="0"/>
              <a:t>+</a:t>
            </a:r>
            <a:r>
              <a:rPr lang="ru-RU" sz="2400" dirty="0" smtClean="0"/>
              <a:t>7</a:t>
            </a:r>
            <a:r>
              <a:rPr lang="en-US" sz="2400" dirty="0"/>
              <a:t> (</a:t>
            </a:r>
            <a:r>
              <a:rPr lang="en-US" sz="2400" dirty="0" smtClean="0"/>
              <a:t>915</a:t>
            </a:r>
            <a:r>
              <a:rPr lang="en-US" sz="2400" dirty="0"/>
              <a:t>) 388 – 28 – </a:t>
            </a:r>
            <a:r>
              <a:rPr lang="en-US" sz="2400" dirty="0" smtClean="0"/>
              <a:t>0</a:t>
            </a:r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86164" y="409476"/>
            <a:ext cx="8229600" cy="71526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44687" y="1144960"/>
            <a:ext cx="4248472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http://rivers-russia.ru/ </a:t>
            </a:r>
          </a:p>
        </p:txBody>
      </p:sp>
    </p:spTree>
    <p:extLst>
      <p:ext uri="{BB962C8B-B14F-4D97-AF65-F5344CB8AC3E}">
        <p14:creationId xmlns:p14="http://schemas.microsoft.com/office/powerpoint/2010/main" val="21499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06872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Река Серпейка – левый приток р. Нара, а Нара – </a:t>
            </a:r>
            <a:r>
              <a:rPr lang="ru-RU" sz="2400" dirty="0"/>
              <a:t>л</a:t>
            </a:r>
            <a:r>
              <a:rPr lang="ru-RU" sz="2400" dirty="0" smtClean="0"/>
              <a:t>евый приток р. Ока. Исток р. Серпейка находится в 100 метрах севернее пруда  </a:t>
            </a:r>
            <a:r>
              <a:rPr lang="ru-RU" sz="2400" dirty="0"/>
              <a:t>в районе </a:t>
            </a:r>
            <a:r>
              <a:rPr lang="ru-RU" sz="2400" dirty="0" smtClean="0"/>
              <a:t>медсанчасти № 8 на ул</a:t>
            </a:r>
            <a:r>
              <a:rPr lang="ru-RU" sz="2400" dirty="0"/>
              <a:t>. </a:t>
            </a:r>
            <a:r>
              <a:rPr lang="ru-RU" sz="2400" dirty="0" smtClean="0"/>
              <a:t>Весенняя, г. Серпухов.  </a:t>
            </a:r>
            <a:endParaRPr lang="ru-RU" sz="2400" dirty="0"/>
          </a:p>
        </p:txBody>
      </p:sp>
      <p:pic>
        <p:nvPicPr>
          <p:cNvPr id="1026" name="Picture 2" descr="C:\Users\ВладимирАлексеевич\Documents\17BAA~1.-\28C34~1\25716~1\77B5~1._\E8E4~1\A956~1._\AEC4~1._\_07-01~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45605"/>
            <a:ext cx="3672408" cy="506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8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Ярко выраженного истока нет.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Река расположена в границах города. Её длина всего 2,2 км.</a:t>
            </a:r>
            <a:endParaRPr lang="ru-RU" sz="2400" dirty="0"/>
          </a:p>
        </p:txBody>
      </p:sp>
      <p:pic>
        <p:nvPicPr>
          <p:cNvPr id="1026" name="Picture 2" descr="C:\Users\ВладимирАлексеевич\Documents\1. Проект - Экспедиция Великие реки России\2. Экспедиции по бассейнам рек\2. р. Ока и притоки\Притоки р. Ока, всех порядков\р. Нара\р. Серпейка, приток Нары\Фото для п.з. нп сайт, иправленные\IMG_21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0019" y="1484784"/>
            <a:ext cx="700877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14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07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Через 100 метров есть ярко выраженное течение. </a:t>
            </a:r>
            <a:br>
              <a:rPr lang="ru-RU" sz="2400" dirty="0" smtClean="0"/>
            </a:br>
            <a:r>
              <a:rPr lang="ru-RU" sz="2400" dirty="0" smtClean="0"/>
              <a:t>Часть воды вытекает из </a:t>
            </a:r>
            <a:r>
              <a:rPr lang="ru-RU" sz="2400" dirty="0" err="1" smtClean="0"/>
              <a:t>ливнёвки</a:t>
            </a:r>
            <a:r>
              <a:rPr lang="ru-RU" sz="2400" dirty="0" smtClean="0"/>
              <a:t>, есть слабый запах канализации.  Русло замыто. Везде мусор.</a:t>
            </a:r>
            <a:endParaRPr lang="ru-RU" sz="2400" dirty="0"/>
          </a:p>
        </p:txBody>
      </p:sp>
      <p:pic>
        <p:nvPicPr>
          <p:cNvPr id="2050" name="Picture 2" descr="C:\Users\ВладимирАлексеевич\Documents\17BAA~1.-\28C34~1\25716~1\77B5~1._\E8E4~1\A956~1._\B2E6~1._\2403~1.201\IMG_21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09" y="1935163"/>
            <a:ext cx="5852582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873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Слева пруд </a:t>
            </a:r>
            <a:r>
              <a:rPr lang="ru-RU" sz="2400" dirty="0"/>
              <a:t>примерно 40х60м. Речка протекает </a:t>
            </a:r>
            <a:r>
              <a:rPr lang="ru-RU" sz="2400" dirty="0" smtClean="0"/>
              <a:t>рядом, </a:t>
            </a:r>
            <a:r>
              <a:rPr lang="ru-RU" sz="2400" dirty="0"/>
              <a:t>примерно в </a:t>
            </a:r>
            <a:r>
              <a:rPr lang="ru-RU" sz="2400" dirty="0" smtClean="0"/>
              <a:t>10-ти </a:t>
            </a:r>
            <a:r>
              <a:rPr lang="ru-RU" sz="2400" dirty="0"/>
              <a:t>м. Уровень воды в пруду примерно на 0,5 метра выше воды в речке.</a:t>
            </a:r>
          </a:p>
        </p:txBody>
      </p:sp>
      <p:pic>
        <p:nvPicPr>
          <p:cNvPr id="1026" name="Picture 2" descr="C:\Users\ВладимирАлексеевич\Documents\17BAA~1.-\28C34~1\25716~1\77B5~1._\E8E4~1\A956~1._\B2E6~1._\2403~1.201\IMG_22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20889"/>
            <a:ext cx="4310916" cy="32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ладимирАлексеевич\Documents\17BAA~1.-\28C34~1\25716~1\77B5~1._\E8E4~1\A956~1._\AEC4~1._\2403~1.201\IMG_21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89" y="2420888"/>
            <a:ext cx="4304811" cy="323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250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Из пруда вытекает ручей и метров через 50 впадает в речку. Это дало повод утверждать в некоторых источниках, </a:t>
            </a:r>
            <a:br>
              <a:rPr lang="ru-RU" sz="2400" dirty="0" smtClean="0"/>
            </a:br>
            <a:r>
              <a:rPr lang="ru-RU" sz="2400" dirty="0" smtClean="0"/>
              <a:t>что р. </a:t>
            </a:r>
            <a:r>
              <a:rPr lang="ru-RU" sz="2400" dirty="0" err="1" smtClean="0"/>
              <a:t>Серпека</a:t>
            </a:r>
            <a:r>
              <a:rPr lang="ru-RU" sz="2400" dirty="0" smtClean="0"/>
              <a:t> вытекает из пруда.</a:t>
            </a:r>
            <a:endParaRPr lang="ru-RU" sz="2400" dirty="0"/>
          </a:p>
        </p:txBody>
      </p:sp>
      <p:pic>
        <p:nvPicPr>
          <p:cNvPr id="2050" name="Picture 2" descr="C:\Users\ВладимирАлексеевич\Documents\17BAA~1.-\28C34~1\25716~1\77B5~1._\E8E4~1\A956~1._\AEC4~1._\2403~1.201\IMG_226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09" y="1935163"/>
            <a:ext cx="5852582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5541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454</TotalTime>
  <Words>1946</Words>
  <Application>Microsoft Office PowerPoint</Application>
  <PresentationFormat>Экран (4:3)</PresentationFormat>
  <Paragraphs>127</Paragraphs>
  <Slides>46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Поток</vt:lpstr>
      <vt:lpstr>Презентация PowerPoint</vt:lpstr>
      <vt:lpstr>Экспедиция «Великие реки России  от истока до устья»</vt:lpstr>
      <vt:lpstr>                                                                               Практика реализации проекта</vt:lpstr>
      <vt:lpstr>Цели проекта</vt:lpstr>
      <vt:lpstr>Река Серпейка – левый приток р. Нара, а Нара – левый приток р. Ока. Исток р. Серпейка находится в 100 метрах севернее пруда  в районе медсанчасти № 8 на ул. Весенняя, г. Серпухов.  </vt:lpstr>
      <vt:lpstr>Ярко выраженного истока нет.  Река расположена в границах города. Её длина всего 2,2 км.</vt:lpstr>
      <vt:lpstr>Через 100 метров есть ярко выраженное течение.  Часть воды вытекает из ливнёвки, есть слабый запах канализации.  Русло замыто. Везде мусор.</vt:lpstr>
      <vt:lpstr>Слева пруд примерно 40х60м. Речка протекает рядом, примерно в 10-ти м. Уровень воды в пруду примерно на 0,5 метра выше воды в речке.</vt:lpstr>
      <vt:lpstr>Из пруда вытекает ручей и метров через 50 впадает в речку. Это дало повод утверждать в некоторых источниках,  что р. Серпека вытекает из пруда.</vt:lpstr>
      <vt:lpstr>А дальше левый берег высокий ,а по правому, пологому расположены дачные участки. На протяжении примерно 250 м. долина реки завалена бутылками, другой тарой, мусором.</vt:lpstr>
      <vt:lpstr>Дальше речка уходит по бетонной трубе под дамбу на перекрёстке улиц Вишнёвая и Луначарского. Вход в трубу завален мусором и вода затопила  территорию площадью около 30 соток.  </vt:lpstr>
      <vt:lpstr>Справа в этом месте впадает ещё один приток.  Вытекает он из территории воинской части и дальше течёт  по территории садового товарищества Серпейка 1 и 2. </vt:lpstr>
      <vt:lpstr>Из под дамбы выходит две трубы.  Вода течёт из одной. Пойма заросла деревьями,  много сухих поваленный деревьев, мусора.</vt:lpstr>
      <vt:lpstr>На правом берегу через 50 метров расположен жилой дом. Чуть дальше гаражи. </vt:lpstr>
      <vt:lpstr>Хозяева ещё двух домов  стротельный мусор столкнули в пойму реки.</vt:lpstr>
      <vt:lpstr>На левом склоне долины со стороны завода Металлист, устроены несколько террас. Склоны когда то укрепляли, но  на углу забора, есть подъезд и склон завален мусором.</vt:lpstr>
      <vt:lpstr>Пойма реки заметно расширилась,  впереди видна плотина земляного моста.  На левом берегу два жилых дома и один разваленный. </vt:lpstr>
      <vt:lpstr>Пойма относительно чистая, но есть отдельные кучи бытовых отходов и останки разрушенных домов. </vt:lpstr>
      <vt:lpstr>Под дамбой (земляной мост) по ул. 1-я Московская  проложен капитальный железобетонный водо-пропуск, откосы укреплены камнем. </vt:lpstr>
      <vt:lpstr>Другой склон  дамбы местами усыпан бытовыми отходами. Склоны укреплены георешёткой, частично в виде террас вымощенных крупным щебнем, русло реки завалено ветками. </vt:lpstr>
      <vt:lpstr>Сразу за плотиной небольшой домик с садом, за домом  растёт дуб. Хозяин говорит, что это самый старый дуб в городе.</vt:lpstr>
      <vt:lpstr>Русло речки здесь в основном чистое.</vt:lpstr>
      <vt:lpstr>Но по берегам, вдоль дороги не благоустроено. </vt:lpstr>
      <vt:lpstr>Метров через сто на левом берегу красивый двухэтажный дом,  там устроена гостиница. </vt:lpstr>
      <vt:lpstr> Слева метрах в пятидесяти родник. Его пытались обустроить, но выяснилось, что вода в нём загрязнена канализационными стокам, так и бросили, не закончив благоустройство. </vt:lpstr>
      <vt:lpstr>Ещё метров через пятьдесят небольшой пруд,  заросший водорослями, по канавке из него струится вода. </vt:lpstr>
      <vt:lpstr>Справа видна Соборная гора  и остатки стены Серпуховского кремля. </vt:lpstr>
      <vt:lpstr>Здесь больше домов. Дорога хорошо укатана,  есть контейнер  для мусора, водопроводная колонка.  По краям дорог  мусора,  заметно меньше. Русло относительно чистое</vt:lpstr>
      <vt:lpstr>Ближе к улице Тульской пойма реки заросла лесом, водопропуск под улицей забит мусором .</vt:lpstr>
      <vt:lpstr>После моста речка уходит  под забор  промышленного предприятия</vt:lpstr>
      <vt:lpstr>На территорию промпредприятия, выкопано новое русло   и проходит оно в пяти метрах от стены здания,  а потом вообще уходит в трубу. </vt:lpstr>
      <vt:lpstr>Дальше проход вдоль речки перекрыт сплошным забором. Строительные отходы вытолканы за территорию промплощадки.</vt:lpstr>
      <vt:lpstr>За забором, в пойме реки давно не убирали. </vt:lpstr>
      <vt:lpstr>Не похоже это на устье легендарной реки, на берегах которой появились первые поселенцы Серпухова! </vt:lpstr>
      <vt:lpstr>                                          Предварительные выводы: </vt:lpstr>
      <vt:lpstr>Мысли вслух:</vt:lpstr>
      <vt:lpstr>Мысли вслух:</vt:lpstr>
      <vt:lpstr>Мысли вслух:</vt:lpstr>
      <vt:lpstr>Мысли вслух:</vt:lpstr>
      <vt:lpstr>Мысли вслух:</vt:lpstr>
      <vt:lpstr>Мысли вслух:</vt:lpstr>
      <vt:lpstr>Пока у нас получилась Концепция благоустройства долины реки,  которую в сокращении мы выставляем на Ваше обсуждение. </vt:lpstr>
      <vt:lpstr>Презентация PowerPoint</vt:lpstr>
      <vt:lpstr>Презентация PowerPoint</vt:lpstr>
      <vt:lpstr>Предложения.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Алексеевич Браташов</dc:creator>
  <cp:keywords>Река Серпейка, город Серпузов, Соборная гора, Серпуховский кремль, река Нара.</cp:keywords>
  <cp:lastModifiedBy>Владимир Алексеевич Браташов</cp:lastModifiedBy>
  <cp:revision>40</cp:revision>
  <dcterms:created xsi:type="dcterms:W3CDTF">2017-11-13T15:25:18Z</dcterms:created>
  <dcterms:modified xsi:type="dcterms:W3CDTF">2018-01-07T11:49:10Z</dcterms:modified>
</cp:coreProperties>
</file>